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0" r:id="rId3"/>
    <p:sldId id="259" r:id="rId4"/>
    <p:sldId id="261" r:id="rId5"/>
    <p:sldId id="262" r:id="rId6"/>
    <p:sldId id="266" r:id="rId7"/>
    <p:sldId id="267" r:id="rId8"/>
    <p:sldId id="263" r:id="rId9"/>
    <p:sldId id="264" r:id="rId10"/>
    <p:sldId id="268" r:id="rId11"/>
    <p:sldId id="25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9D14"/>
    <a:srgbClr val="20F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78822"/>
  </p:normalViewPr>
  <p:slideViewPr>
    <p:cSldViewPr snapToGrid="0" snapToObjects="1">
      <p:cViewPr>
        <p:scale>
          <a:sx n="85" d="100"/>
          <a:sy n="85" d="100"/>
        </p:scale>
        <p:origin x="9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Foodie Network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0BF4E-9BFE-4744-A04A-4A2A5781B6D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3190B-4C49-C64F-9E36-70502E3A1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41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Foodie Network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8FE32-9C40-C24F-8E1C-20F01F6C7DE9}" type="datetimeFigureOut">
              <a:rPr lang="en-US" smtClean="0"/>
              <a:t>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E5882-7C8E-CF4A-9C77-610549E19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66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motivate my project, I start out with an example. Say your me and you often have difficulty finding good Chinese Food (maybe not in San Francisco or LA) where I am from but especially when I am traveling to the Mid-West. BTW, I am not an expert on Chinese food but I do know what tastes good. However it</a:t>
            </a:r>
            <a:r>
              <a:rPr lang="fr-FR" baseline="0" dirty="0" smtClean="0"/>
              <a:t>’</a:t>
            </a:r>
            <a:r>
              <a:rPr lang="en-US" baseline="0" dirty="0" smtClean="0"/>
              <a:t>s a good question because people often wonder the authenticity of Chinese </a:t>
            </a:r>
            <a:r>
              <a:rPr lang="en-US" baseline="0" dirty="0" smtClean="0"/>
              <a:t>Food and I will be this example throughout my presentation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Goal: Identify restaurants with a strong or weak community of the same cuisines (in this case Chinese)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7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shortage of features but not no label to validate results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Maybe I could do a survey of the clientele? </a:t>
            </a:r>
          </a:p>
          <a:p>
            <a:pPr lvl="1"/>
            <a:r>
              <a:rPr lang="en-US" dirty="0" smtClean="0"/>
              <a:t>Tend to eat only one type of cuisine</a:t>
            </a:r>
          </a:p>
          <a:p>
            <a:pPr lvl="1"/>
            <a:r>
              <a:rPr lang="en-US" dirty="0" smtClean="0"/>
              <a:t>Immigrants rather cook themselves if they could do it better</a:t>
            </a:r>
          </a:p>
          <a:p>
            <a:pPr lvl="1"/>
            <a:r>
              <a:rPr lang="en-US" dirty="0" smtClean="0"/>
              <a:t>Yelp is biased towards young yuppies</a:t>
            </a:r>
          </a:p>
          <a:p>
            <a:pPr lvl="1"/>
            <a:r>
              <a:rPr lang="en-US" dirty="0" smtClean="0"/>
              <a:t>San Francisco is harder to detect signal vs. rural areas</a:t>
            </a:r>
          </a:p>
          <a:p>
            <a:r>
              <a:rPr lang="en-US" dirty="0" smtClean="0"/>
              <a:t>how many versions of menus they have (languages)</a:t>
            </a:r>
          </a:p>
          <a:p>
            <a:r>
              <a:rPr lang="en-US" dirty="0" smtClean="0"/>
              <a:t>Non-authentic restaurant names – panda, golden, china, dragon, bamboo, fortune, happy, wok, express, golden, palace, take-out, fortune cookies, zodiac place mats</a:t>
            </a:r>
          </a:p>
          <a:p>
            <a:r>
              <a:rPr lang="en-US" dirty="0" smtClean="0"/>
              <a:t>Menu items and names</a:t>
            </a:r>
          </a:p>
          <a:p>
            <a:r>
              <a:rPr lang="en-US" dirty="0" smtClean="0"/>
              <a:t>Harder to tell when restaurants are cuisine fusion</a:t>
            </a:r>
          </a:p>
          <a:p>
            <a:r>
              <a:rPr lang="en-US" dirty="0" smtClean="0"/>
              <a:t>I used big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4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Use</a:t>
            </a:r>
            <a:r>
              <a:rPr lang="en-US" sz="1200" baseline="0" dirty="0" smtClean="0"/>
              <a:t> Community Detection Algorithms to find initial communities (Within community connections)</a:t>
            </a:r>
          </a:p>
          <a:p>
            <a:pPr marL="0" indent="0">
              <a:buNone/>
            </a:pPr>
            <a:r>
              <a:rPr lang="en-US" sz="1200" baseline="0" dirty="0" smtClean="0"/>
              <a:t>But then Foodies from one community may also like to eat other restaurants. (Between Community connections)</a:t>
            </a:r>
          </a:p>
          <a:p>
            <a:pPr marL="171450" indent="-171450">
              <a:buFontTx/>
              <a:buChar char="-"/>
            </a:pPr>
            <a:r>
              <a:rPr lang="en-US" sz="1200" baseline="0" dirty="0" smtClean="0"/>
              <a:t>A restaurant who has a lot of users rating outside of its community is one which is more diverse (or less cohesive)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Then a restaurant who has a high proportion of business inside of its community is more similar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If so, are majority of the cuisines within community Chinese?</a:t>
            </a:r>
          </a:p>
          <a:p>
            <a:pPr marL="0" indent="0">
              <a:buNone/>
            </a:pPr>
            <a:endParaRPr lang="en-US" sz="1200" dirty="0" smtClean="0"/>
          </a:p>
          <a:p>
            <a:pPr marL="742950" indent="-742950">
              <a:buAutoNum type="arabicPeriod"/>
            </a:pPr>
            <a:r>
              <a:rPr lang="en-US" sz="1200" dirty="0" smtClean="0"/>
              <a:t>Based on a</a:t>
            </a:r>
            <a:r>
              <a:rPr lang="en-US" sz="1200" baseline="0" dirty="0" smtClean="0"/>
              <a:t> restaurant’s foodies, d</a:t>
            </a:r>
            <a:r>
              <a:rPr lang="en-US" sz="1200" dirty="0" smtClean="0"/>
              <a:t>oes restaurant X know what good Y food is? </a:t>
            </a:r>
          </a:p>
          <a:p>
            <a:pPr marL="742950" indent="-742950">
              <a:buAutoNum type="arabicPeriod"/>
            </a:pPr>
            <a:r>
              <a:rPr lang="en-US" sz="1200" dirty="0" smtClean="0"/>
              <a:t>How similar/ or diverse are Restaurant X’s foodies?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3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11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Vertex and Edge= connection</a:t>
            </a:r>
            <a:r>
              <a:rPr lang="en-US" baseline="0" dirty="0" smtClean="0"/>
              <a:t> between Chinese Cuisine restaurant and any reviewer</a:t>
            </a:r>
            <a:endParaRPr lang="en-US" dirty="0" smtClean="0"/>
          </a:p>
          <a:p>
            <a:r>
              <a:rPr lang="en-US" dirty="0" smtClean="0"/>
              <a:t>Blue = connections between Other Cuisine restaurant and any reviewer</a:t>
            </a:r>
          </a:p>
          <a:p>
            <a:endParaRPr lang="en-US" dirty="0" smtClean="0"/>
          </a:p>
          <a:p>
            <a:r>
              <a:rPr lang="en-US" dirty="0" smtClean="0"/>
              <a:t>14% businesses reviewed users</a:t>
            </a:r>
            <a:r>
              <a:rPr lang="en-US" baseline="0" dirty="0" smtClean="0"/>
              <a:t> </a:t>
            </a:r>
            <a:r>
              <a:rPr lang="en-US" dirty="0" smtClean="0"/>
              <a:t>are within community (What is the average?)</a:t>
            </a:r>
          </a:p>
          <a:p>
            <a:endParaRPr lang="en-US" dirty="0" smtClean="0"/>
          </a:p>
          <a:p>
            <a:r>
              <a:rPr lang="en-US" dirty="0" smtClean="0"/>
              <a:t>Relatively</a:t>
            </a:r>
            <a:r>
              <a:rPr lang="en-US" baseline="0" dirty="0" smtClean="0"/>
              <a:t> dense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67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0.25% within community connections</a:t>
            </a:r>
          </a:p>
          <a:p>
            <a:r>
              <a:rPr lang="en-US" dirty="0" smtClean="0"/>
              <a:t>High</a:t>
            </a:r>
            <a:r>
              <a:rPr lang="en-US" baseline="0" dirty="0" smtClean="0"/>
              <a:t> Diversity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strength of relationship</a:t>
            </a:r>
            <a:r>
              <a:rPr lang="en-US" baseline="0" dirty="0" smtClean="0"/>
              <a:t> user-business can be depicted by the length or transparency of lines</a:t>
            </a:r>
            <a:endParaRPr lang="en-US" dirty="0" smtClean="0"/>
          </a:p>
          <a:p>
            <a:r>
              <a:rPr lang="en-US" dirty="0" smtClean="0"/>
              <a:t>Closeness Centrality: -12% vs. Average</a:t>
            </a:r>
          </a:p>
          <a:p>
            <a:r>
              <a:rPr lang="en-US" dirty="0" smtClean="0"/>
              <a:t>Each color represents a different community for</a:t>
            </a:r>
            <a:r>
              <a:rPr lang="en-US" baseline="0" dirty="0" smtClean="0"/>
              <a:t> this restaurant. </a:t>
            </a:r>
          </a:p>
          <a:p>
            <a:r>
              <a:rPr lang="en-US" baseline="0" dirty="0" smtClean="0"/>
              <a:t>Restaurant is less diverse the the average because it has a lower centrality measure meaning its users are on average more different that average.</a:t>
            </a:r>
          </a:p>
          <a:p>
            <a:r>
              <a:rPr lang="en-US" baseline="0" dirty="0" smtClean="0"/>
              <a:t>High volume of reviewers are eating at Chinese restaurants. </a:t>
            </a:r>
          </a:p>
          <a:p>
            <a:r>
              <a:rPr lang="en-US" baseline="0" dirty="0" smtClean="0"/>
              <a:t>Conclusion: The combination of lower centrality and high Chinese volume suggests that this restaurant is likely more authentic than the average.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85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14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3E5882-7C8E-CF4A-9C77-610549E19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2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1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6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5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1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4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8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0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5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9D9AB-F2FC-644A-A4B1-B010F312EC9A}" type="datetimeFigureOut">
              <a:rPr lang="en-US" smtClean="0"/>
              <a:t>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00299-8101-5E48-B842-A2189B020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tiff"/><Relationship Id="rId12" Type="http://schemas.openxmlformats.org/officeDocument/2006/relationships/image" Target="../media/image19.tiff"/><Relationship Id="rId13" Type="http://schemas.openxmlformats.org/officeDocument/2006/relationships/image" Target="../media/image20.tiff"/><Relationship Id="rId14" Type="http://schemas.openxmlformats.org/officeDocument/2006/relationships/image" Target="../media/image21.tiff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png"/><Relationship Id="rId10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9123" y="259493"/>
            <a:ext cx="5712941" cy="902043"/>
          </a:xfrm>
          <a:solidFill>
            <a:schemeClr val="bg1">
              <a:alpha val="56000"/>
            </a:schemeClr>
          </a:solidFill>
          <a:effectLst>
            <a:glow>
              <a:schemeClr val="accent1"/>
            </a:glow>
            <a:softEdge rad="127000"/>
          </a:effectLst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Yuppy SC" charset="-122"/>
                <a:ea typeface="Yuppy SC" charset="-122"/>
                <a:cs typeface="Yuppy SC" charset="-122"/>
              </a:rPr>
              <a:t>Foodie Network</a:t>
            </a:r>
            <a:endParaRPr lang="en-US" dirty="0">
              <a:latin typeface="Yuppy SC" charset="-122"/>
              <a:ea typeface="Yuppy SC" charset="-122"/>
              <a:cs typeface="Yuppy SC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9384" y="1161536"/>
            <a:ext cx="4753232" cy="39541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latin typeface="Verdana" charset="0"/>
                <a:ea typeface="Verdana" charset="0"/>
                <a:cs typeface="Verdana" charset="0"/>
              </a:rPr>
              <a:t>Your guide </a:t>
            </a:r>
            <a:r>
              <a:rPr lang="en-US" b="1" dirty="0" smtClean="0">
                <a:latin typeface="Verdana" charset="0"/>
                <a:ea typeface="Verdana" charset="0"/>
                <a:cs typeface="Verdana" charset="0"/>
              </a:rPr>
              <a:t>to authentic </a:t>
            </a:r>
            <a:r>
              <a:rPr lang="en-US" b="1" dirty="0" smtClean="0">
                <a:latin typeface="Verdana" charset="0"/>
                <a:ea typeface="Verdana" charset="0"/>
                <a:cs typeface="Verdana" charset="0"/>
              </a:rPr>
              <a:t>Yelp reviews</a:t>
            </a:r>
            <a:endParaRPr lang="en-US" b="1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0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01937" y="331982"/>
            <a:ext cx="10515600" cy="1160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interesting tops to expand…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Cross-city</a:t>
            </a:r>
          </a:p>
          <a:p>
            <a:r>
              <a:rPr lang="en-US" dirty="0" smtClean="0"/>
              <a:t>More reviewers</a:t>
            </a:r>
          </a:p>
          <a:p>
            <a:r>
              <a:rPr lang="en-US" dirty="0" smtClean="0"/>
              <a:t>Non-elite reviewers</a:t>
            </a:r>
          </a:p>
          <a:p>
            <a:r>
              <a:rPr lang="en-US" dirty="0" smtClean="0"/>
              <a:t>User-user connections</a:t>
            </a:r>
          </a:p>
          <a:p>
            <a:r>
              <a:rPr lang="en-US" dirty="0" smtClean="0"/>
              <a:t>Look at menu and number of reviews per item, the more even distributed, the more authentic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9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Foodie Network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Thank </a:t>
            </a:r>
            <a:r>
              <a:rPr lang="en-US" dirty="0" smtClean="0"/>
              <a:t>you!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4510215"/>
            <a:ext cx="10515600" cy="319898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marL="0" indent="0" algn="ctr">
              <a:buNone/>
            </a:pPr>
            <a:r>
              <a:rPr lang="en-US" dirty="0" smtClean="0"/>
              <a:t>LinkedIn</a:t>
            </a:r>
          </a:p>
          <a:p>
            <a:pPr marL="0" indent="0" algn="ctr">
              <a:buNone/>
            </a:pPr>
            <a:r>
              <a:rPr lang="en-US" dirty="0" smtClean="0"/>
              <a:t>Alee7135@gmail.com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8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50" y="0"/>
            <a:ext cx="758965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46062" y="1185221"/>
            <a:ext cx="3759200" cy="2159000"/>
            <a:chOff x="435233" y="953187"/>
            <a:chExt cx="3759200" cy="2159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233" y="953187"/>
              <a:ext cx="3759200" cy="2159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5856" y="1270686"/>
              <a:ext cx="273908" cy="273908"/>
            </a:xfrm>
            <a:prstGeom prst="rect">
              <a:avLst/>
            </a:prstGeom>
          </p:spPr>
        </p:pic>
      </p:grpSp>
      <p:cxnSp>
        <p:nvCxnSpPr>
          <p:cNvPr id="9" name="Straight Arrow Connector 8"/>
          <p:cNvCxnSpPr/>
          <p:nvPr/>
        </p:nvCxnSpPr>
        <p:spPr>
          <a:xfrm flipV="1">
            <a:off x="3810109" y="864973"/>
            <a:ext cx="885459" cy="3202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304638" y="4337222"/>
            <a:ext cx="2471351" cy="12356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6062" y="4077896"/>
            <a:ext cx="3906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I know what is authentic Chinese Food? (or whatever cuisine you like) Yelp is no help. </a:t>
            </a:r>
          </a:p>
          <a:p>
            <a:endParaRPr lang="en-US" dirty="0" smtClean="0"/>
          </a:p>
          <a:p>
            <a:r>
              <a:rPr lang="en-US" dirty="0" smtClean="0"/>
              <a:t>Thousands of reviews but Yelp only filters the “good reviews”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4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883"/>
            <a:ext cx="10515600" cy="1325563"/>
          </a:xfrm>
        </p:spPr>
        <p:txBody>
          <a:bodyPr/>
          <a:lstStyle/>
          <a:p>
            <a:r>
              <a:rPr lang="en-US" dirty="0" smtClean="0"/>
              <a:t>But … How do you predict Authenticity?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578" y="1690688"/>
            <a:ext cx="773533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Fidelity to cuisines traditions – few menu options, specialties, local ingredients, no ethnic fusions</a:t>
            </a:r>
          </a:p>
          <a:p>
            <a:r>
              <a:rPr lang="en-US" dirty="0" smtClean="0"/>
              <a:t>Owner, </a:t>
            </a:r>
            <a:r>
              <a:rPr lang="en-US" dirty="0" smtClean="0"/>
              <a:t>number years in business, </a:t>
            </a:r>
            <a:r>
              <a:rPr lang="en-US" dirty="0" smtClean="0"/>
              <a:t>clientele, decor</a:t>
            </a:r>
            <a:endParaRPr lang="en-US" dirty="0" smtClean="0"/>
          </a:p>
          <a:p>
            <a:r>
              <a:rPr lang="en-US" dirty="0" smtClean="0"/>
              <a:t>Authenticity </a:t>
            </a:r>
            <a:r>
              <a:rPr lang="en-US" dirty="0" smtClean="0"/>
              <a:t>varies greatly even within a single country</a:t>
            </a:r>
          </a:p>
          <a:p>
            <a:r>
              <a:rPr lang="en-US" dirty="0" smtClean="0"/>
              <a:t>Especially in today’s global economy, ingredients are shipped trans-continent and fusions are fad</a:t>
            </a:r>
          </a:p>
          <a:p>
            <a:r>
              <a:rPr lang="en-US" dirty="0" smtClean="0"/>
              <a:t>People are idiosyncratic, especially something like taste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92" y="4783052"/>
            <a:ext cx="2030666" cy="1940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397" y="2263585"/>
            <a:ext cx="2314871" cy="1620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7" y="1429886"/>
            <a:ext cx="2384283" cy="1851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85433"/>
            <a:ext cx="2378436" cy="20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9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180066" y="-2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Unsupervised Network Model</a:t>
            </a:r>
            <a:endParaRPr lang="en-US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50784" y="5470713"/>
            <a:ext cx="1036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1. Find initial Communities </a:t>
            </a:r>
            <a:r>
              <a:rPr lang="en-US" sz="4000" dirty="0" smtClean="0"/>
              <a:t>of </a:t>
            </a:r>
            <a:r>
              <a:rPr lang="en-US" sz="4000" b="1" u="sng" dirty="0" smtClean="0"/>
              <a:t>F</a:t>
            </a:r>
            <a:r>
              <a:rPr lang="en-US" sz="4000" i="1" u="sng" dirty="0" smtClean="0"/>
              <a:t>oodies</a:t>
            </a:r>
            <a:r>
              <a:rPr lang="en-US" sz="4000" dirty="0" smtClean="0"/>
              <a:t> </a:t>
            </a:r>
            <a:r>
              <a:rPr lang="en-US" sz="4000" dirty="0" smtClean="0"/>
              <a:t>for a </a:t>
            </a:r>
            <a:r>
              <a:rPr lang="en-US" sz="4000" b="1" u="sng" dirty="0" smtClean="0"/>
              <a:t>R</a:t>
            </a:r>
            <a:r>
              <a:rPr lang="en-US" sz="4000" i="1" u="sng" dirty="0" smtClean="0"/>
              <a:t>estaurant</a:t>
            </a:r>
            <a:r>
              <a:rPr lang="en-US" sz="4000" dirty="0" smtClean="0"/>
              <a:t> </a:t>
            </a:r>
          </a:p>
          <a:p>
            <a:r>
              <a:rPr lang="en-US" sz="4000" dirty="0" smtClean="0"/>
              <a:t>2. </a:t>
            </a:r>
            <a:r>
              <a:rPr lang="en-US" sz="4000" dirty="0"/>
              <a:t>I</a:t>
            </a:r>
            <a:r>
              <a:rPr lang="en-US" sz="4000" dirty="0" smtClean="0"/>
              <a:t>dentify density of relationships within V.S between communities</a:t>
            </a:r>
          </a:p>
          <a:p>
            <a:r>
              <a:rPr lang="en-US" sz="4000" dirty="0" smtClean="0"/>
              <a:t>3. Identify cuisine relationships</a:t>
            </a:r>
            <a:endParaRPr lang="en-US" sz="40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7134143"/>
            <a:ext cx="1036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AutoNum type="arabicPeriod"/>
            </a:pPr>
            <a:endParaRPr lang="en-US" sz="4000" dirty="0"/>
          </a:p>
        </p:txBody>
      </p:sp>
      <p:sp>
        <p:nvSpPr>
          <p:cNvPr id="12" name="Oval 11"/>
          <p:cNvSpPr/>
          <p:nvPr/>
        </p:nvSpPr>
        <p:spPr>
          <a:xfrm>
            <a:off x="1180066" y="2030264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</a:t>
            </a:r>
          </a:p>
        </p:txBody>
      </p:sp>
      <p:sp>
        <p:nvSpPr>
          <p:cNvPr id="14" name="Oval 13"/>
          <p:cNvSpPr/>
          <p:nvPr/>
        </p:nvSpPr>
        <p:spPr>
          <a:xfrm>
            <a:off x="2451012" y="4196084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</a:t>
            </a:r>
            <a:endParaRPr lang="en-US" sz="4000" dirty="0"/>
          </a:p>
        </p:txBody>
      </p:sp>
      <p:sp>
        <p:nvSpPr>
          <p:cNvPr id="15" name="Oval 14"/>
          <p:cNvSpPr/>
          <p:nvPr/>
        </p:nvSpPr>
        <p:spPr>
          <a:xfrm>
            <a:off x="4121493" y="1414222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</a:t>
            </a:r>
            <a:endParaRPr lang="en-US" sz="4000" dirty="0"/>
          </a:p>
        </p:txBody>
      </p:sp>
      <p:sp>
        <p:nvSpPr>
          <p:cNvPr id="20" name="Rectangle 19"/>
          <p:cNvSpPr/>
          <p:nvPr/>
        </p:nvSpPr>
        <p:spPr>
          <a:xfrm>
            <a:off x="2982353" y="2523721"/>
            <a:ext cx="930875" cy="8050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R</a:t>
            </a:r>
            <a:endParaRPr lang="en-US" sz="4000" dirty="0"/>
          </a:p>
        </p:txBody>
      </p:sp>
      <p:sp>
        <p:nvSpPr>
          <p:cNvPr id="22" name="Oval 21"/>
          <p:cNvSpPr/>
          <p:nvPr/>
        </p:nvSpPr>
        <p:spPr>
          <a:xfrm>
            <a:off x="5184174" y="2926228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</a:t>
            </a:r>
            <a:endParaRPr lang="en-US" sz="40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230390" y="2700586"/>
            <a:ext cx="739606" cy="225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3053953" y="3328735"/>
            <a:ext cx="393838" cy="9077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5" idx="3"/>
          </p:cNvCxnSpPr>
          <p:nvPr/>
        </p:nvCxnSpPr>
        <p:spPr>
          <a:xfrm flipV="1">
            <a:off x="3913228" y="2300182"/>
            <a:ext cx="363891" cy="2298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2" idx="2"/>
          </p:cNvCxnSpPr>
          <p:nvPr/>
        </p:nvCxnSpPr>
        <p:spPr>
          <a:xfrm>
            <a:off x="3932505" y="3103093"/>
            <a:ext cx="1251669" cy="342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17" idx="1"/>
          </p:cNvCxnSpPr>
          <p:nvPr/>
        </p:nvCxnSpPr>
        <p:spPr>
          <a:xfrm>
            <a:off x="8743207" y="3115681"/>
            <a:ext cx="585250" cy="104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44609" y="1087395"/>
            <a:ext cx="5947717" cy="4263081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523202" y="3979313"/>
            <a:ext cx="1062681" cy="1037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F</a:t>
            </a:r>
            <a:endParaRPr lang="en-US" sz="40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6269236" y="1142611"/>
            <a:ext cx="4168751" cy="4263081"/>
            <a:chOff x="6269236" y="1142611"/>
            <a:chExt cx="4168751" cy="4263081"/>
          </a:xfrm>
        </p:grpSpPr>
        <p:cxnSp>
          <p:nvCxnSpPr>
            <p:cNvPr id="38" name="Straight Connector 37"/>
            <p:cNvCxnSpPr>
              <a:endCxn id="21" idx="2"/>
            </p:cNvCxnSpPr>
            <p:nvPr/>
          </p:nvCxnSpPr>
          <p:spPr>
            <a:xfrm flipV="1">
              <a:off x="8050990" y="3505600"/>
              <a:ext cx="218314" cy="47371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8480854" y="1336260"/>
              <a:ext cx="1062681" cy="10379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F</a:t>
              </a:r>
              <a:endParaRPr lang="en-US" sz="40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9172831" y="3068231"/>
              <a:ext cx="1062681" cy="10379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F</a:t>
              </a:r>
              <a:endParaRPr lang="en-US" sz="40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03866" y="2700586"/>
              <a:ext cx="930875" cy="805014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/>
                <a:t>R</a:t>
              </a:r>
              <a:endParaRPr lang="en-US" sz="4000" dirty="0"/>
            </a:p>
          </p:txBody>
        </p:sp>
        <p:cxnSp>
          <p:nvCxnSpPr>
            <p:cNvPr id="34" name="Straight Connector 33"/>
            <p:cNvCxnSpPr>
              <a:endCxn id="21" idx="1"/>
            </p:cNvCxnSpPr>
            <p:nvPr/>
          </p:nvCxnSpPr>
          <p:spPr>
            <a:xfrm flipV="1">
              <a:off x="6269236" y="3103093"/>
              <a:ext cx="1534630" cy="3122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6" idx="3"/>
            </p:cNvCxnSpPr>
            <p:nvPr/>
          </p:nvCxnSpPr>
          <p:spPr>
            <a:xfrm flipV="1">
              <a:off x="8167757" y="2222220"/>
              <a:ext cx="468723" cy="4783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6920557" y="1142611"/>
              <a:ext cx="3517430" cy="4263081"/>
            </a:xfrm>
            <a:prstGeom prst="ellipse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>
            <a:stCxn id="20" idx="3"/>
            <a:endCxn id="16" idx="2"/>
          </p:cNvCxnSpPr>
          <p:nvPr/>
        </p:nvCxnSpPr>
        <p:spPr>
          <a:xfrm flipV="1">
            <a:off x="3913228" y="1855244"/>
            <a:ext cx="4567626" cy="107098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9635662" y="1286846"/>
            <a:ext cx="677235" cy="1485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9635663" y="432486"/>
            <a:ext cx="677235" cy="5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606084" y="212470"/>
            <a:ext cx="137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Within community</a:t>
            </a:r>
          </a:p>
          <a:p>
            <a:endParaRPr lang="en-US" dirty="0" smtClean="0"/>
          </a:p>
          <a:p>
            <a:r>
              <a:rPr lang="en-US" dirty="0" smtClean="0"/>
              <a:t>Between Community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32505" y="3964195"/>
            <a:ext cx="104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Chinese?</a:t>
            </a:r>
            <a:endParaRPr lang="en-US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8803860" y="4363071"/>
            <a:ext cx="1049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Italian?</a:t>
            </a:r>
            <a:endParaRPr lang="en-US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9996616" y="4881232"/>
            <a:ext cx="198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Businesses: ~1,000</a:t>
            </a:r>
          </a:p>
          <a:p>
            <a:r>
              <a:rPr lang="en-US" dirty="0" smtClean="0"/>
              <a:t>Users: ~17,000</a:t>
            </a:r>
          </a:p>
          <a:p>
            <a:r>
              <a:rPr lang="en-US" dirty="0" smtClean="0"/>
              <a:t>Reviews</a:t>
            </a:r>
            <a:r>
              <a:rPr lang="en-US" dirty="0"/>
              <a:t>: </a:t>
            </a:r>
            <a:r>
              <a:rPr lang="en-US" dirty="0" smtClean="0"/>
              <a:t>~108,000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1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13788"/>
            <a:ext cx="6279292" cy="1325563"/>
          </a:xfrm>
        </p:spPr>
        <p:txBody>
          <a:bodyPr/>
          <a:lstStyle/>
          <a:p>
            <a:pPr algn="ctr"/>
            <a:r>
              <a:rPr lang="en-US" dirty="0" smtClean="0"/>
              <a:t>Data Pipeline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69308" y="1061987"/>
            <a:ext cx="3336324" cy="509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Scrape Yelp User &amp; Review 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45675" y="1061986"/>
            <a:ext cx="3336324" cy="509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Yelp API for Business Data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69308" y="1869453"/>
            <a:ext cx="6812691" cy="503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Cleaning for Database Insertion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59011" y="2688292"/>
            <a:ext cx="6812690" cy="455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Network Model – Community Detection, Centrality Measures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8026" y="1019178"/>
            <a:ext cx="1120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729" y="1741458"/>
            <a:ext cx="129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8026" y="2502582"/>
            <a:ext cx="129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7729" y="3738669"/>
            <a:ext cx="129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Model Validation/ Evaluation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559011" y="3533053"/>
            <a:ext cx="3050059" cy="654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Compare Model Results to average Yelp Reviews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21062" b="20760"/>
          <a:stretch/>
        </p:blipFill>
        <p:spPr>
          <a:xfrm>
            <a:off x="10509226" y="1888821"/>
            <a:ext cx="1257471" cy="5479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747" y="729719"/>
            <a:ext cx="1173377" cy="790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325" y="548994"/>
            <a:ext cx="646538" cy="9715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913" y="1857625"/>
            <a:ext cx="1037452" cy="5386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442" y="2920586"/>
            <a:ext cx="1303638" cy="4345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160" y="4615170"/>
            <a:ext cx="1477451" cy="5065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0880" y="3793157"/>
            <a:ext cx="1693956" cy="3218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526" y="4379730"/>
            <a:ext cx="1198606" cy="4708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0526" y="2919377"/>
            <a:ext cx="1313282" cy="65664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288425" y="3535431"/>
            <a:ext cx="3093573" cy="646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Code on Amazon Services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59011" y="4661999"/>
            <a:ext cx="6812690" cy="54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Evaluate Custom </a:t>
            </a:r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559011" y="5607302"/>
            <a:ext cx="6812690" cy="542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Web-App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2160" y="6060756"/>
            <a:ext cx="1308958" cy="5104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70792" y="5076383"/>
            <a:ext cx="1165925" cy="6844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9435" y="5292741"/>
            <a:ext cx="1154889" cy="5774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55010" y="5928593"/>
            <a:ext cx="1337546" cy="4223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47" y="3772218"/>
            <a:ext cx="1188032" cy="23655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67729" y="5537204"/>
            <a:ext cx="129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Visualize Business Case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049301" y="4187804"/>
            <a:ext cx="1226137" cy="47419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2"/>
          </p:cNvCxnSpPr>
          <p:nvPr/>
        </p:nvCxnSpPr>
        <p:spPr>
          <a:xfrm flipH="1">
            <a:off x="5566722" y="4181499"/>
            <a:ext cx="1268490" cy="492857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059600" y="3168584"/>
            <a:ext cx="1142187" cy="373693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580923" y="3168584"/>
            <a:ext cx="1041542" cy="364469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6" idx="1"/>
            <a:endCxn id="15" idx="3"/>
          </p:cNvCxnSpPr>
          <p:nvPr/>
        </p:nvCxnSpPr>
        <p:spPr>
          <a:xfrm flipH="1">
            <a:off x="4609070" y="3858465"/>
            <a:ext cx="679355" cy="1964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29945" y="1257819"/>
            <a:ext cx="8983363" cy="5214551"/>
            <a:chOff x="1371599" y="700512"/>
            <a:chExt cx="9545938" cy="56261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9" y="750028"/>
              <a:ext cx="9545938" cy="557663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71599" y="1556951"/>
              <a:ext cx="3262185" cy="420129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339990" y="1556950"/>
              <a:ext cx="1577547" cy="420129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68378" y="4707924"/>
              <a:ext cx="2734963" cy="902042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561967" y="700512"/>
              <a:ext cx="2347784" cy="452977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1937" y="97203"/>
            <a:ext cx="10515600" cy="1160616"/>
          </a:xfrm>
        </p:spPr>
        <p:txBody>
          <a:bodyPr/>
          <a:lstStyle/>
          <a:p>
            <a:r>
              <a:rPr lang="en-US" dirty="0" smtClean="0"/>
              <a:t>An Example - Authenticity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0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02" y="947095"/>
            <a:ext cx="6031098" cy="4789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3232" y="0"/>
            <a:ext cx="6858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42434" y="6112788"/>
            <a:ext cx="5225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14% businesses reviewed users are within community</a:t>
            </a:r>
          </a:p>
        </p:txBody>
      </p:sp>
    </p:spTree>
    <p:extLst>
      <p:ext uri="{BB962C8B-B14F-4D97-AF65-F5344CB8AC3E}">
        <p14:creationId xmlns:p14="http://schemas.microsoft.com/office/powerpoint/2010/main" val="7792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94" y="904614"/>
            <a:ext cx="9712411" cy="58668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5806" y="951625"/>
            <a:ext cx="3060357" cy="42012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39794" y="2607583"/>
            <a:ext cx="2347784" cy="452977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6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49" y="2018663"/>
            <a:ext cx="8027773" cy="4839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89548"/>
            <a:ext cx="6858000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4988" y="5983786"/>
            <a:ext cx="5399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0.25% businesses reviewed users are within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3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768</Words>
  <Application>Microsoft Macintosh PowerPoint</Application>
  <PresentationFormat>Widescreen</PresentationFormat>
  <Paragraphs>109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Verdana</vt:lpstr>
      <vt:lpstr>Yuppy SC</vt:lpstr>
      <vt:lpstr>Arial</vt:lpstr>
      <vt:lpstr>Office Theme</vt:lpstr>
      <vt:lpstr>Foodie Network</vt:lpstr>
      <vt:lpstr>PowerPoint Presentation</vt:lpstr>
      <vt:lpstr>But … How do you predict Authenticity?</vt:lpstr>
      <vt:lpstr>PowerPoint Presentation</vt:lpstr>
      <vt:lpstr>Data Pipeline</vt:lpstr>
      <vt:lpstr>An Example - Authenticity</vt:lpstr>
      <vt:lpstr>PowerPoint Presentation</vt:lpstr>
      <vt:lpstr>PowerPoint Presentation</vt:lpstr>
      <vt:lpstr>PowerPoint Presentation</vt:lpstr>
      <vt:lpstr>PowerPoint Presentation</vt:lpstr>
      <vt:lpstr>Other interesting tops to expand…</vt:lpstr>
      <vt:lpstr>Foodie Network  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109</cp:revision>
  <dcterms:created xsi:type="dcterms:W3CDTF">2016-01-17T01:45:55Z</dcterms:created>
  <dcterms:modified xsi:type="dcterms:W3CDTF">2016-01-18T22:26:03Z</dcterms:modified>
</cp:coreProperties>
</file>